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318" r:id="rId4"/>
    <p:sldId id="289" r:id="rId5"/>
    <p:sldId id="271" r:id="rId6"/>
    <p:sldId id="319" r:id="rId7"/>
    <p:sldId id="320" r:id="rId8"/>
    <p:sldId id="270" r:id="rId9"/>
    <p:sldId id="304" r:id="rId10"/>
    <p:sldId id="325" r:id="rId11"/>
    <p:sldId id="288" r:id="rId12"/>
    <p:sldId id="322" r:id="rId13"/>
    <p:sldId id="326" r:id="rId14"/>
    <p:sldId id="292" r:id="rId15"/>
    <p:sldId id="327" r:id="rId16"/>
    <p:sldId id="311" r:id="rId17"/>
    <p:sldId id="328" r:id="rId18"/>
    <p:sldId id="286" r:id="rId19"/>
    <p:sldId id="323" r:id="rId20"/>
    <p:sldId id="299" r:id="rId21"/>
    <p:sldId id="297" r:id="rId22"/>
    <p:sldId id="329" r:id="rId23"/>
    <p:sldId id="330" r:id="rId24"/>
    <p:sldId id="291" r:id="rId25"/>
    <p:sldId id="324" r:id="rId26"/>
    <p:sldId id="267" r:id="rId27"/>
  </p:sldIdLst>
  <p:sldSz cx="9144000" cy="6858000" type="screen4x3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10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2033" y="3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3B772-B6BF-4EDC-B516-2951BE8B3EE7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5" y="6456382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2033" y="6456382"/>
            <a:ext cx="4279918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89BEE-8A87-452C-B7ED-4D1FDD762C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78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73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92357" y="1"/>
            <a:ext cx="428031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1B3F-03F3-46B1-9686-E2E667C72E3D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794" y="3271839"/>
            <a:ext cx="790066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6363"/>
            <a:ext cx="427873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92357" y="6456363"/>
            <a:ext cx="428031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8D9D-F987-41FC-862F-518813F88B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91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8D9D-F987-41FC-862F-518813F88B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29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2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18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5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52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6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8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7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5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9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4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0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3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6.png"/><Relationship Id="rId10" Type="http://schemas.openxmlformats.org/officeDocument/2006/relationships/image" Target="../media/image54.jpeg"/><Relationship Id="rId4" Type="http://schemas.openxmlformats.org/officeDocument/2006/relationships/image" Target="../media/image5.pn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.pn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6.pn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68035" y="2477952"/>
            <a:ext cx="7117721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2000" b="1" dirty="0" smtClean="0"/>
              <a:t>„Proces odnowy wsi na przykładzie gminy Lubaczów,</a:t>
            </a:r>
          </a:p>
          <a:p>
            <a:pPr algn="ctr"/>
            <a:r>
              <a:rPr lang="pl-PL" sz="2000" b="1" dirty="0" smtClean="0"/>
              <a:t>w kontekście założeń </a:t>
            </a:r>
          </a:p>
          <a:p>
            <a:pPr algn="ctr"/>
            <a:r>
              <a:rPr lang="pl-PL" sz="2000" b="1" dirty="0" smtClean="0"/>
              <a:t>Podkarpackiego Programu Odnowy Wsi”</a:t>
            </a:r>
            <a:endParaRPr lang="pl-PL" sz="2000" b="1" dirty="0"/>
          </a:p>
        </p:txBody>
      </p:sp>
      <p:pic>
        <p:nvPicPr>
          <p:cNvPr id="5" name="Picture 4" descr="herb_podpis_beztk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339" y="486131"/>
            <a:ext cx="1055406" cy="11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871770" y="6329976"/>
            <a:ext cx="231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Rzeszów, 13.05.2015 r.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63167" y="3933662"/>
            <a:ext cx="252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Wiesław Kapel</a:t>
            </a:r>
          </a:p>
          <a:p>
            <a:pPr algn="ctr"/>
            <a:r>
              <a:rPr lang="pl-PL" sz="1400" dirty="0" smtClean="0"/>
              <a:t>Wójt Gminy Lubaczów</a:t>
            </a: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70" y="359131"/>
            <a:ext cx="1349773" cy="134804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270" y="359131"/>
            <a:ext cx="1346330" cy="13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Instrumenty wsparcia: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4177" y="2351845"/>
            <a:ext cx="6778023" cy="2812821"/>
          </a:xfrm>
        </p:spPr>
        <p:txBody>
          <a:bodyPr>
            <a:normAutofit/>
          </a:bodyPr>
          <a:lstStyle/>
          <a:p>
            <a:r>
              <a:rPr lang="pl-PL" dirty="0" smtClean="0"/>
              <a:t>Regionalny Program Operacyjny Województwa Podkarpackiego na lata 2007-2013</a:t>
            </a:r>
          </a:p>
          <a:p>
            <a:r>
              <a:rPr lang="pl-PL" dirty="0" smtClean="0"/>
              <a:t>Program Rozwoju Obszarów Wiejskich </a:t>
            </a:r>
            <a:r>
              <a:rPr lang="pl-PL" dirty="0"/>
              <a:t>na lata </a:t>
            </a:r>
            <a:r>
              <a:rPr lang="pl-PL" dirty="0" smtClean="0"/>
              <a:t>2007-2013</a:t>
            </a:r>
          </a:p>
          <a:p>
            <a:r>
              <a:rPr lang="pl-PL" dirty="0" smtClean="0"/>
              <a:t>Podkarpacki Program Odnowy Wsi na lata 2011-2016</a:t>
            </a:r>
          </a:p>
          <a:p>
            <a:r>
              <a:rPr lang="pl-PL" dirty="0" smtClean="0"/>
              <a:t>Budżet gminy</a:t>
            </a:r>
          </a:p>
          <a:p>
            <a:r>
              <a:rPr lang="pl-PL" dirty="0" smtClean="0"/>
              <a:t>Fundusz Sołecki</a:t>
            </a:r>
          </a:p>
          <a:p>
            <a:r>
              <a:rPr lang="pl-PL" dirty="0" smtClean="0"/>
              <a:t>Aktywne Sołectwo</a:t>
            </a:r>
            <a:endParaRPr lang="pl-PL" dirty="0"/>
          </a:p>
        </p:txBody>
      </p:sp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2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593850"/>
            <a:ext cx="8460317" cy="1581935"/>
          </a:xfrm>
        </p:spPr>
        <p:txBody>
          <a:bodyPr>
            <a:normAutofit/>
          </a:bodyPr>
          <a:lstStyle/>
          <a:p>
            <a:r>
              <a:rPr lang="pl-PL" sz="1600" dirty="0" smtClean="0"/>
              <a:t>Inwestycje w infrastrukturę</a:t>
            </a:r>
            <a:endParaRPr lang="pl-PL" sz="1600" dirty="0"/>
          </a:p>
        </p:txBody>
      </p:sp>
      <p:pic>
        <p:nvPicPr>
          <p:cNvPr id="16" name="Obraz 8" descr="DSC050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103" y="1998795"/>
            <a:ext cx="2828866" cy="212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erb_podpis_beztk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Odnowa miejscowości Basznia Dolna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196" y="4507207"/>
            <a:ext cx="2828866" cy="21216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7705" y="3222457"/>
            <a:ext cx="2882076" cy="216155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25" y="2024660"/>
            <a:ext cx="2824549" cy="21184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25" y="4507207"/>
            <a:ext cx="2828867" cy="21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2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593850"/>
            <a:ext cx="8460317" cy="472017"/>
          </a:xfrm>
        </p:spPr>
        <p:txBody>
          <a:bodyPr>
            <a:normAutofit/>
          </a:bodyPr>
          <a:lstStyle/>
          <a:p>
            <a:r>
              <a:rPr lang="pl-PL" sz="1600" dirty="0" smtClean="0"/>
              <a:t>Inwestycje w infrastrukturę  ze środków Podkarpackiego Programu Odnowy Wsi </a:t>
            </a:r>
            <a:endParaRPr lang="pl-PL" sz="1600" dirty="0"/>
          </a:p>
        </p:txBody>
      </p:sp>
      <p:pic>
        <p:nvPicPr>
          <p:cNvPr id="12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Odnowa miejscowości Basznia Dolna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50" y="4508976"/>
            <a:ext cx="2828866" cy="18797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337221"/>
            <a:ext cx="2841808" cy="18883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025" y="2337221"/>
            <a:ext cx="2841808" cy="18883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4508975"/>
            <a:ext cx="2828866" cy="18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2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593850"/>
            <a:ext cx="8460317" cy="472017"/>
          </a:xfrm>
        </p:spPr>
        <p:txBody>
          <a:bodyPr>
            <a:normAutofit/>
          </a:bodyPr>
          <a:lstStyle/>
          <a:p>
            <a:r>
              <a:rPr lang="pl-PL" sz="1600" dirty="0" smtClean="0"/>
              <a:t>Zagospodarowane obiekty zabytkowe</a:t>
            </a:r>
            <a:endParaRPr lang="pl-PL" sz="1600" dirty="0"/>
          </a:p>
        </p:txBody>
      </p:sp>
      <p:pic>
        <p:nvPicPr>
          <p:cNvPr id="12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Odnowa miejscowości Basznia Dolna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739" y="4335637"/>
            <a:ext cx="3458617" cy="228887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120" y="1912198"/>
            <a:ext cx="3413576" cy="22851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580" y="4335637"/>
            <a:ext cx="3052264" cy="22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23" name="Symbol zastępczy zawartości 2"/>
          <p:cNvSpPr>
            <a:spLocks noGrp="1"/>
          </p:cNvSpPr>
          <p:nvPr>
            <p:ph idx="1"/>
          </p:nvPr>
        </p:nvSpPr>
        <p:spPr>
          <a:xfrm>
            <a:off x="1147322" y="1875408"/>
            <a:ext cx="7746821" cy="2036192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/>
              <a:t>Aktywizacja społeczna w oparciu o powstałą infrastrukturę: </a:t>
            </a:r>
          </a:p>
          <a:p>
            <a:pPr lvl="1"/>
            <a:r>
              <a:rPr lang="pl-PL" sz="1400" dirty="0" smtClean="0"/>
              <a:t>Noc Świętojańska </a:t>
            </a:r>
          </a:p>
          <a:p>
            <a:pPr lvl="1"/>
            <a:r>
              <a:rPr lang="pl-PL" sz="1400" dirty="0" smtClean="0"/>
              <a:t>Powstanie Klubu Seniora</a:t>
            </a:r>
          </a:p>
          <a:p>
            <a:pPr lvl="1"/>
            <a:r>
              <a:rPr lang="pl-PL" sz="1400" dirty="0" smtClean="0"/>
              <a:t>Rozwój działalności Koła Gospodyń Wiejskich, Ochotniczej Straży Pożarnej, Ludowego Klubu Sportowego „Huragan”</a:t>
            </a:r>
          </a:p>
          <a:p>
            <a:pPr lvl="1"/>
            <a:r>
              <a:rPr lang="pl-PL" sz="1400" dirty="0" smtClean="0"/>
              <a:t>Wzmocnienie działalności oraz współpraca podmiotów społecznych na rzecz integracji społecznej mieszkańców</a:t>
            </a:r>
          </a:p>
        </p:txBody>
      </p:sp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Odnowa miejscowości Basznia Dolna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534" y="4080933"/>
            <a:ext cx="3235275" cy="214880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955" y="4080933"/>
            <a:ext cx="3233508" cy="21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Odnowa miejscowości Basznia Dolna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421" y="1773881"/>
            <a:ext cx="3233508" cy="21476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0" y="1790815"/>
            <a:ext cx="3235275" cy="21488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564" y="4249419"/>
            <a:ext cx="2370549" cy="15748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554" y="4249419"/>
            <a:ext cx="2099733" cy="15748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30" y="4249419"/>
            <a:ext cx="2099733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Kresowa Osada</a:t>
            </a: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12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319" y="1555731"/>
            <a:ext cx="3180414" cy="21133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319" y="3943206"/>
            <a:ext cx="3180414" cy="211336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696" y="1555731"/>
            <a:ext cx="3180414" cy="211337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696" y="3943206"/>
            <a:ext cx="3180540" cy="2113453"/>
          </a:xfrm>
          <a:prstGeom prst="rect">
            <a:avLst/>
          </a:prstGeom>
        </p:spPr>
      </p:pic>
      <p:sp>
        <p:nvSpPr>
          <p:cNvPr id="14" name="pole tekstowe 7"/>
          <p:cNvSpPr txBox="1">
            <a:spLocks noChangeArrowheads="1"/>
          </p:cNvSpPr>
          <p:nvPr/>
        </p:nvSpPr>
        <p:spPr bwMode="auto">
          <a:xfrm>
            <a:off x="1125193" y="6056575"/>
            <a:ext cx="7891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/>
                </a:solidFill>
              </a:rPr>
              <a:t>Projekt  </a:t>
            </a:r>
            <a:r>
              <a:rPr lang="pl-PL" sz="1200" dirty="0" smtClean="0">
                <a:solidFill>
                  <a:schemeClr val="tx1"/>
                </a:solidFill>
              </a:rPr>
              <a:t>„Utworzenie  </a:t>
            </a:r>
            <a:r>
              <a:rPr lang="pl-PL" sz="1200" dirty="0">
                <a:solidFill>
                  <a:schemeClr val="tx1"/>
                </a:solidFill>
              </a:rPr>
              <a:t>"Kresowej Osady" oraz nadanie nowych funkcji turystycznych i edukacyjnych </a:t>
            </a:r>
            <a:r>
              <a:rPr lang="pl-PL" sz="1200" dirty="0" smtClean="0">
                <a:solidFill>
                  <a:schemeClr val="tx1"/>
                </a:solidFill>
              </a:rPr>
              <a:t>szansą </a:t>
            </a:r>
            <a:r>
              <a:rPr lang="pl-PL" sz="1200" dirty="0">
                <a:solidFill>
                  <a:schemeClr val="tx1"/>
                </a:solidFill>
              </a:rPr>
              <a:t>dla obszaru poprzemysłowego i popegeerowskiego Gminy </a:t>
            </a:r>
            <a:r>
              <a:rPr lang="pl-PL" sz="1200" dirty="0" smtClean="0">
                <a:solidFill>
                  <a:schemeClr val="tx1"/>
                </a:solidFill>
              </a:rPr>
              <a:t>Lubaczów” </a:t>
            </a:r>
            <a:r>
              <a:rPr lang="pl-PL" sz="1200" dirty="0">
                <a:solidFill>
                  <a:schemeClr val="tx1"/>
                </a:solidFill>
              </a:rPr>
              <a:t>realizowany ze środków RPO WP </a:t>
            </a:r>
            <a:r>
              <a:rPr lang="pl-PL" sz="1200" dirty="0" smtClean="0">
                <a:solidFill>
                  <a:schemeClr val="tx1"/>
                </a:solidFill>
              </a:rPr>
              <a:t>2007-2013 w </a:t>
            </a:r>
            <a:r>
              <a:rPr lang="pl-PL" sz="1200" dirty="0">
                <a:solidFill>
                  <a:schemeClr val="tx1"/>
                </a:solidFill>
              </a:rPr>
              <a:t>ramach działania </a:t>
            </a:r>
            <a:r>
              <a:rPr lang="pl-PL" sz="1200" i="1" dirty="0">
                <a:solidFill>
                  <a:schemeClr val="tx1"/>
                </a:solidFill>
              </a:rPr>
              <a:t>7.2 Rewitalizacja obszarów zdegradowanych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Documents and Settings\tmach\Pulpit\prezentacja\ulot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480" y="1980990"/>
            <a:ext cx="2803461" cy="21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480" y="4449802"/>
            <a:ext cx="2803461" cy="1867806"/>
          </a:xfrm>
          <a:prstGeom prst="rect">
            <a:avLst/>
          </a:prstGeom>
        </p:spPr>
      </p:pic>
      <p:pic>
        <p:nvPicPr>
          <p:cNvPr id="26" name="Picture 4" descr="C:\Documents and Settings\tmach\Pulpit\prezentacja\fest_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92" y="1980990"/>
            <a:ext cx="3186033" cy="2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Wydarzenia  kulturalne w Baszni Dolnej</a:t>
            </a: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5581"/>
            <a:ext cx="8483600" cy="1581935"/>
          </a:xfrm>
        </p:spPr>
        <p:txBody>
          <a:bodyPr>
            <a:normAutofit/>
          </a:bodyPr>
          <a:lstStyle/>
          <a:p>
            <a:r>
              <a:rPr lang="pl-PL" sz="1600" dirty="0" smtClean="0"/>
              <a:t>Organizacja </a:t>
            </a:r>
            <a:r>
              <a:rPr lang="pl-PL" sz="1600" dirty="0"/>
              <a:t>imprez </a:t>
            </a:r>
            <a:r>
              <a:rPr lang="pl-PL" sz="1600" dirty="0" smtClean="0"/>
              <a:t>kulturalnych: Festiwal </a:t>
            </a:r>
            <a:r>
              <a:rPr lang="pl-PL" sz="1600" dirty="0"/>
              <a:t>Kultur i Kresowego </a:t>
            </a:r>
            <a:r>
              <a:rPr lang="pl-PL" sz="1600" dirty="0" smtClean="0"/>
              <a:t>Jadła</a:t>
            </a:r>
          </a:p>
          <a:p>
            <a:pPr marL="0" indent="0">
              <a:buNone/>
            </a:pPr>
            <a:endParaRPr lang="pl-PL" sz="1600" dirty="0" smtClean="0">
              <a:latin typeface="Franklin Gothic Book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742" y="4449802"/>
            <a:ext cx="2840533" cy="1892505"/>
          </a:xfrm>
          <a:prstGeom prst="rect">
            <a:avLst/>
          </a:prstGeom>
        </p:spPr>
      </p:pic>
      <p:pic>
        <p:nvPicPr>
          <p:cNvPr id="12" name="Picture 4" descr="herb_podpis_beztk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73" y="1973770"/>
            <a:ext cx="4334933" cy="2880541"/>
          </a:xfrm>
          <a:prstGeom prst="rect">
            <a:avLst/>
          </a:prstGeom>
        </p:spPr>
      </p:pic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/>
              <a:t>Wydarzenia  kulturalne w Baszni Dolnej</a:t>
            </a:r>
            <a:br>
              <a:rPr lang="pl-PL" sz="2000" b="1" dirty="0"/>
            </a:br>
            <a:endParaRPr lang="pl-PL" sz="2000" b="1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4076" y="1402195"/>
            <a:ext cx="8686800" cy="1581935"/>
          </a:xfrm>
        </p:spPr>
        <p:txBody>
          <a:bodyPr>
            <a:normAutofit/>
          </a:bodyPr>
          <a:lstStyle/>
          <a:p>
            <a:r>
              <a:rPr lang="pl-PL" sz="1600" dirty="0" smtClean="0"/>
              <a:t>Organizacja </a:t>
            </a:r>
            <a:r>
              <a:rPr lang="pl-PL" sz="1600" dirty="0"/>
              <a:t>imprez </a:t>
            </a:r>
            <a:r>
              <a:rPr lang="pl-PL" sz="1600" dirty="0" smtClean="0"/>
              <a:t>kulturalnych: Miodowa Majówka, Wyścigi Psich Zaprzęgów, Międzynarodowy Turniej Łucznictwa Tradycyjnego</a:t>
            </a:r>
            <a:endParaRPr lang="pl-PL" sz="1600" dirty="0"/>
          </a:p>
          <a:p>
            <a:endParaRPr lang="pl-PL" sz="1600" dirty="0" smtClean="0"/>
          </a:p>
          <a:p>
            <a:pPr marL="0" indent="0">
              <a:buNone/>
            </a:pPr>
            <a:endParaRPr lang="pl-PL" sz="1600" dirty="0" smtClean="0">
              <a:latin typeface="Franklin Gothic Book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26" y="4344862"/>
            <a:ext cx="3667353" cy="24369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359605"/>
            <a:ext cx="4340276" cy="2880541"/>
          </a:xfrm>
          <a:prstGeom prst="rect">
            <a:avLst/>
          </a:prstGeom>
        </p:spPr>
      </p:pic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sp>
        <p:nvSpPr>
          <p:cNvPr id="23" name="Symbol zastępczy zawartości 2"/>
          <p:cNvSpPr>
            <a:spLocks noGrp="1"/>
          </p:cNvSpPr>
          <p:nvPr>
            <p:ph idx="1"/>
          </p:nvPr>
        </p:nvSpPr>
        <p:spPr>
          <a:xfrm>
            <a:off x="1693417" y="2010875"/>
            <a:ext cx="6654632" cy="4516925"/>
          </a:xfrm>
        </p:spPr>
        <p:txBody>
          <a:bodyPr>
            <a:normAutofit/>
          </a:bodyPr>
          <a:lstStyle/>
          <a:p>
            <a:r>
              <a:rPr lang="pl-PL" dirty="0" smtClean="0"/>
              <a:t>Tradycyjne gospodarstwa </a:t>
            </a:r>
            <a:r>
              <a:rPr lang="pl-PL" dirty="0"/>
              <a:t>rolne</a:t>
            </a:r>
            <a:endParaRPr lang="pl-PL" dirty="0" smtClean="0"/>
          </a:p>
          <a:p>
            <a:r>
              <a:rPr lang="pl-PL" dirty="0" smtClean="0"/>
              <a:t>Specjalistyczne gospodarstwa rolnej w  zakresie produkcji rolnej (418 ha) i zwierzęcej (155 szt. bydła)</a:t>
            </a:r>
          </a:p>
          <a:p>
            <a:r>
              <a:rPr lang="pl-PL" dirty="0" smtClean="0"/>
              <a:t>Młyn</a:t>
            </a:r>
          </a:p>
          <a:p>
            <a:r>
              <a:rPr lang="pl-PL" dirty="0" smtClean="0"/>
              <a:t>Piekarnia</a:t>
            </a:r>
          </a:p>
          <a:p>
            <a:r>
              <a:rPr lang="pl-PL" dirty="0" smtClean="0"/>
              <a:t>Cegielnia</a:t>
            </a:r>
          </a:p>
          <a:p>
            <a:r>
              <a:rPr lang="pl-PL" dirty="0" smtClean="0"/>
              <a:t>Kresowa Osada – rozwój usług turystycznych </a:t>
            </a:r>
          </a:p>
          <a:p>
            <a:r>
              <a:rPr lang="pl-PL" dirty="0" smtClean="0"/>
              <a:t>Pszczelarstwo i produkcja rolna ukierunkowana na przetwórstwo w Kresowej Osadzie (Kresowe Jadło)</a:t>
            </a:r>
            <a:endParaRPr lang="pl-PL" dirty="0"/>
          </a:p>
        </p:txBody>
      </p:sp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Wielofunkcyjny rozwój wsi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148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689284" y="1014660"/>
            <a:ext cx="6589200" cy="128089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Gmina Lubaczów</a:t>
            </a:r>
            <a:endParaRPr lang="pl-PL" sz="2000" b="1" dirty="0"/>
          </a:p>
        </p:txBody>
      </p:sp>
      <p:pic>
        <p:nvPicPr>
          <p:cNvPr id="6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284" y="1571876"/>
            <a:ext cx="5690526" cy="47877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171266" y="2538189"/>
            <a:ext cx="1200351" cy="55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Gmina Lubaczów</a:t>
            </a:r>
            <a:endParaRPr lang="pl-PL" sz="1600" dirty="0"/>
          </a:p>
        </p:txBody>
      </p:sp>
      <p:cxnSp>
        <p:nvCxnSpPr>
          <p:cNvPr id="13" name="Łącznik prosty ze strzałką 12"/>
          <p:cNvCxnSpPr>
            <a:stCxn id="11" idx="2"/>
          </p:cNvCxnSpPr>
          <p:nvPr/>
        </p:nvCxnSpPr>
        <p:spPr>
          <a:xfrm flipH="1">
            <a:off x="6324601" y="3088522"/>
            <a:ext cx="1446841" cy="840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15592" y="1084637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 </a:t>
            </a:r>
            <a:r>
              <a:rPr lang="pl-PL" sz="2000" b="1" dirty="0"/>
              <a:t>Plany na </a:t>
            </a:r>
            <a:r>
              <a:rPr lang="pl-PL" sz="2000" b="1" dirty="0" smtClean="0"/>
              <a:t>przyszłość </a:t>
            </a:r>
            <a:br>
              <a:rPr lang="pl-PL" sz="2000" b="1" dirty="0" smtClean="0"/>
            </a:br>
            <a:r>
              <a:rPr lang="pl-PL" sz="1600" b="1" dirty="0" smtClean="0"/>
              <a:t>-wzmocnienie funkcji turystycznej </a:t>
            </a:r>
            <a:br>
              <a:rPr lang="pl-PL" sz="1600" b="1" dirty="0" smtClean="0"/>
            </a:br>
            <a:r>
              <a:rPr lang="pl-PL" sz="1600" b="1" dirty="0" smtClean="0"/>
              <a:t>w oparciu o nowe inwestycje infrastrukturalne</a:t>
            </a:r>
            <a:endParaRPr lang="pl-PL" sz="16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575" y="2697695"/>
            <a:ext cx="2319904" cy="347107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695" y="3041478"/>
            <a:ext cx="3712241" cy="2783503"/>
          </a:xfrm>
          <a:prstGeom prst="rect">
            <a:avLst/>
          </a:prstGeom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169723" y="2047129"/>
            <a:ext cx="7080935" cy="126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smtClean="0"/>
              <a:t>Rewitalizacja infrastruktury towarzyszącej stacji kolejowej w Baszni Dolnej i wieży ciśnień</a:t>
            </a:r>
          </a:p>
          <a:p>
            <a:pPr lvl="1"/>
            <a:endParaRPr lang="pl-PL" dirty="0" smtClean="0"/>
          </a:p>
          <a:p>
            <a:endParaRPr lang="pl-PL" sz="1600" dirty="0" smtClean="0"/>
          </a:p>
        </p:txBody>
      </p:sp>
      <p:pic>
        <p:nvPicPr>
          <p:cNvPr id="14" name="Picture 4" descr="herb_podpis_beztk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543" y="2987016"/>
            <a:ext cx="3595505" cy="3778250"/>
          </a:xfr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339507" y="2058210"/>
            <a:ext cx="7362452" cy="124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Przeniesienie budynku starej plebanii do Kresowej Osady</a:t>
            </a:r>
          </a:p>
          <a:p>
            <a:r>
              <a:rPr lang="pl-PL" sz="1600" dirty="0" smtClean="0"/>
              <a:t>Projekt Kresowa Osada II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4018410" y="3152251"/>
            <a:ext cx="203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Kresowa Osada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888373" y="4162206"/>
            <a:ext cx="2264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Kresowa Osada II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4" name="Picture 4" descr="herb_podpis_beztk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415592" y="1084637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 </a:t>
            </a:r>
            <a:r>
              <a:rPr lang="pl-PL" sz="2000" b="1" dirty="0"/>
              <a:t>Plany na </a:t>
            </a:r>
            <a:r>
              <a:rPr lang="pl-PL" sz="2000" b="1" dirty="0" smtClean="0"/>
              <a:t>przyszłość </a:t>
            </a:r>
            <a:br>
              <a:rPr lang="pl-PL" sz="2000" b="1" dirty="0" smtClean="0"/>
            </a:br>
            <a:r>
              <a:rPr lang="pl-PL" sz="1600" b="1" dirty="0" smtClean="0"/>
              <a:t>-wzmocnienie funkcji turystycznej </a:t>
            </a:r>
            <a:br>
              <a:rPr lang="pl-PL" sz="1600" b="1" dirty="0" smtClean="0"/>
            </a:br>
            <a:r>
              <a:rPr lang="pl-PL" sz="1600" b="1" dirty="0" smtClean="0"/>
              <a:t>w oparciu o nowe inwestycje infrastrukturalne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2888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415592" y="2388410"/>
            <a:ext cx="7362452" cy="124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smtClean="0"/>
              <a:t>Rozwój działalności usługowej (w obszarze turystyki) ze strony indywidualnych gospodarstw rolnych  i podmiotów gospodarczych (współpraca z Kresową Osadą)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pic>
        <p:nvPicPr>
          <p:cNvPr id="14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415592" y="1084637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 </a:t>
            </a:r>
            <a:r>
              <a:rPr lang="pl-PL" sz="2000" b="1" dirty="0"/>
              <a:t>Plany na </a:t>
            </a:r>
            <a:r>
              <a:rPr lang="pl-PL" sz="2000" b="1" dirty="0" smtClean="0"/>
              <a:t>przyszłość </a:t>
            </a:r>
            <a:br>
              <a:rPr lang="pl-PL" sz="2000" b="1" dirty="0" smtClean="0"/>
            </a:br>
            <a:r>
              <a:rPr lang="pl-PL" sz="1600" b="1" dirty="0" smtClean="0"/>
              <a:t>-wzmocnienie funkcji turystycznej </a:t>
            </a:r>
            <a:br>
              <a:rPr lang="pl-PL" sz="1600" b="1" dirty="0" smtClean="0"/>
            </a:br>
            <a:r>
              <a:rPr lang="pl-PL" sz="1600" b="1" dirty="0" smtClean="0"/>
              <a:t>w oparciu o nowe inwestycje infrastrukturalne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0285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pic>
        <p:nvPicPr>
          <p:cNvPr id="10" name="Picture 4" descr="http://lubaczow.com.pl/fotki/0/149a/38/207ef7ed96bf4afde44a843ec6c0b9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120" y="3292107"/>
            <a:ext cx="2115045" cy="15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erb_podpis_beztk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514474" y="928670"/>
            <a:ext cx="7493820" cy="743371"/>
          </a:xfrm>
        </p:spPr>
        <p:txBody>
          <a:bodyPr>
            <a:noAutofit/>
          </a:bodyPr>
          <a:lstStyle/>
          <a:p>
            <a:pPr algn="ctr"/>
            <a:r>
              <a:rPr lang="pl-PL" sz="1600" b="1" dirty="0" smtClean="0"/>
              <a:t>Przykłady miejscowości </a:t>
            </a:r>
            <a:r>
              <a:rPr lang="pl-PL" sz="1600" b="1" dirty="0" smtClean="0"/>
              <a:t>z gminy </a:t>
            </a:r>
            <a:r>
              <a:rPr lang="pl-PL" sz="1600" b="1" dirty="0" smtClean="0"/>
              <a:t>Lubaczó</a:t>
            </a:r>
            <a:r>
              <a:rPr lang="pl-PL" sz="1600" b="1" dirty="0" smtClean="0"/>
              <a:t>w, </a:t>
            </a:r>
            <a:br>
              <a:rPr lang="pl-PL" sz="1600" b="1" dirty="0" smtClean="0"/>
            </a:br>
            <a:r>
              <a:rPr lang="pl-PL" sz="1600" b="1" dirty="0" smtClean="0"/>
              <a:t>w których realizowany jest podobny model wielofunkcyjnego rozwoju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5" y="1544517"/>
            <a:ext cx="2330687" cy="15537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378" y="5072477"/>
            <a:ext cx="2333373" cy="15505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120" y="5072477"/>
            <a:ext cx="2319173" cy="15315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120" y="1549702"/>
            <a:ext cx="2333373" cy="154860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3" y="3284313"/>
            <a:ext cx="2349431" cy="156628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629" y="1544517"/>
            <a:ext cx="2328124" cy="15522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581" y="3299902"/>
            <a:ext cx="2319172" cy="1570982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3" y="5036605"/>
            <a:ext cx="2330689" cy="15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/>
          </p:cNvSpPr>
          <p:nvPr/>
        </p:nvSpPr>
        <p:spPr bwMode="auto">
          <a:xfrm>
            <a:off x="105353" y="0"/>
            <a:ext cx="8686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>
              <a:latin typeface="Franklin Gothic Medium" pitchFamily="34" charset="0"/>
            </a:endParaRPr>
          </a:p>
        </p:txBody>
      </p:sp>
      <p:pic>
        <p:nvPicPr>
          <p:cNvPr id="16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474" y="3296810"/>
            <a:ext cx="2333373" cy="173867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354" y="1612638"/>
            <a:ext cx="2338303" cy="155379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159" y="5212593"/>
            <a:ext cx="2330688" cy="15487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3" y="1612638"/>
            <a:ext cx="2333373" cy="155558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58" y="3341531"/>
            <a:ext cx="2258609" cy="169395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58" y="1612638"/>
            <a:ext cx="2258609" cy="150083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58" y="5212594"/>
            <a:ext cx="2330687" cy="154873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354" y="3398242"/>
            <a:ext cx="2327365" cy="1535813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991" y="5223933"/>
            <a:ext cx="2317728" cy="1542030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1388534" y="928670"/>
            <a:ext cx="7586134" cy="743371"/>
          </a:xfrm>
        </p:spPr>
        <p:txBody>
          <a:bodyPr>
            <a:noAutofit/>
          </a:bodyPr>
          <a:lstStyle/>
          <a:p>
            <a:pPr algn="ctr"/>
            <a:r>
              <a:rPr lang="pl-PL" sz="1600" b="1" dirty="0" smtClean="0"/>
              <a:t>Przykłady miejscowości </a:t>
            </a:r>
            <a:r>
              <a:rPr lang="pl-PL" sz="1600" b="1" dirty="0" smtClean="0"/>
              <a:t>z gminy </a:t>
            </a:r>
            <a:r>
              <a:rPr lang="pl-PL" sz="1600" b="1" dirty="0" smtClean="0"/>
              <a:t>Lubaczó</a:t>
            </a:r>
            <a:r>
              <a:rPr lang="pl-PL" sz="1600" b="1" dirty="0" smtClean="0"/>
              <a:t>w, </a:t>
            </a:r>
            <a:br>
              <a:rPr lang="pl-PL" sz="1600" b="1" dirty="0" smtClean="0"/>
            </a:br>
            <a:r>
              <a:rPr lang="pl-PL" sz="1600" b="1" dirty="0" smtClean="0"/>
              <a:t>w których realizowany jest podobny model wielofunkcyjnego rozwoju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7311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15592" y="984956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Formy aktywności w Gminie Lubaczów</a:t>
            </a:r>
            <a:endParaRPr lang="pl-PL" sz="2000" b="1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222748" y="1451312"/>
            <a:ext cx="7362452" cy="124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</p:txBody>
      </p:sp>
      <p:pic>
        <p:nvPicPr>
          <p:cNvPr id="14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24740" y="1617134"/>
            <a:ext cx="6591985" cy="377762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Koła gospodyń wiejskich – 19</a:t>
            </a:r>
          </a:p>
          <a:p>
            <a:r>
              <a:rPr lang="pl-PL" dirty="0" smtClean="0"/>
              <a:t>Ochotnicze straże pożarne – 8</a:t>
            </a:r>
          </a:p>
          <a:p>
            <a:r>
              <a:rPr lang="pl-PL" dirty="0"/>
              <a:t>Ludowe kluby sportowe – 7</a:t>
            </a:r>
          </a:p>
          <a:p>
            <a:r>
              <a:rPr lang="pl-PL" dirty="0" smtClean="0"/>
              <a:t>Kluby </a:t>
            </a:r>
            <a:r>
              <a:rPr lang="pl-PL" dirty="0"/>
              <a:t>Seniora - 6</a:t>
            </a:r>
          </a:p>
          <a:p>
            <a:r>
              <a:rPr lang="pl-PL" dirty="0" smtClean="0"/>
              <a:t>Domy kultury i świetlice wiejskie – 19</a:t>
            </a:r>
          </a:p>
          <a:p>
            <a:r>
              <a:rPr lang="pl-PL" dirty="0" smtClean="0"/>
              <a:t>Biblioteki - 6</a:t>
            </a:r>
          </a:p>
          <a:p>
            <a:r>
              <a:rPr lang="pl-PL" dirty="0" smtClean="0"/>
              <a:t>Szkoły – 5</a:t>
            </a:r>
          </a:p>
          <a:p>
            <a:r>
              <a:rPr lang="pl-PL" dirty="0" smtClean="0"/>
              <a:t>Zespoły ludowe – 2</a:t>
            </a:r>
          </a:p>
          <a:p>
            <a:r>
              <a:rPr lang="pl-PL" dirty="0" smtClean="0"/>
              <a:t>CIS i 2 spółdzielnie socjalne </a:t>
            </a:r>
          </a:p>
          <a:p>
            <a:r>
              <a:rPr lang="pl-PL" dirty="0" smtClean="0"/>
              <a:t>Kluby fitness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200" dirty="0"/>
              <a:t>Gmina Lubaczów</a:t>
            </a:r>
            <a:br>
              <a:rPr lang="pl-PL" sz="1200" dirty="0"/>
            </a:br>
            <a:r>
              <a:rPr lang="pl-PL" sz="1200" dirty="0"/>
              <a:t>ul. Jasna 1, 37-600 Lubaczów</a:t>
            </a:r>
            <a:br>
              <a:rPr lang="pl-PL" sz="1200" dirty="0"/>
            </a:br>
            <a:r>
              <a:rPr lang="pl-PL" sz="1200" dirty="0"/>
              <a:t>tel. 16 632 16 84, fax. 17 717 36 55</a:t>
            </a:r>
            <a:br>
              <a:rPr lang="pl-PL" sz="1200" dirty="0"/>
            </a:br>
            <a:r>
              <a:rPr lang="pl-PL" sz="1200" dirty="0"/>
              <a:t>urzad@lubaczow.com.pl </a:t>
            </a:r>
            <a:r>
              <a:rPr lang="pl-PL" sz="1200" dirty="0" smtClean="0"/>
              <a:t>     www.lubaczow.com.pl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endParaRPr lang="pl-PL" sz="1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 lvl="0"/>
            <a:r>
              <a:rPr lang="pl-PL" dirty="0">
                <a:solidFill>
                  <a:schemeClr val="tx2"/>
                </a:solidFill>
              </a:rPr>
              <a:t>Dziękuję za uwagę.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4154021"/>
            <a:ext cx="2606931" cy="25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933949" y="1072843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Gmina Lubaczów</a:t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2415" y="2133600"/>
            <a:ext cx="7201585" cy="426720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Powierzchnia 203 km</a:t>
            </a:r>
            <a:r>
              <a:rPr lang="pl-PL" baseline="30000" dirty="0" smtClean="0"/>
              <a:t>2</a:t>
            </a:r>
            <a:r>
              <a:rPr lang="pl-PL" dirty="0" smtClean="0"/>
              <a:t>,</a:t>
            </a:r>
          </a:p>
          <a:p>
            <a:r>
              <a:rPr lang="pl-PL" dirty="0" smtClean="0"/>
              <a:t>9353 mieszkańców,</a:t>
            </a:r>
          </a:p>
          <a:p>
            <a:r>
              <a:rPr lang="pl-PL" dirty="0" smtClean="0"/>
              <a:t>Sieć osadnicza:</a:t>
            </a:r>
          </a:p>
          <a:p>
            <a:pPr lvl="1"/>
            <a:r>
              <a:rPr lang="pl-PL" dirty="0" smtClean="0"/>
              <a:t>23 sołectwa</a:t>
            </a:r>
          </a:p>
          <a:p>
            <a:pPr lvl="2"/>
            <a:r>
              <a:rPr lang="pl-PL" dirty="0" smtClean="0"/>
              <a:t>największe: Lisie Jamy – 1138 os., Młodów – 927 os., Basznia Dolna – 916 os.</a:t>
            </a:r>
          </a:p>
          <a:p>
            <a:pPr lvl="2"/>
            <a:r>
              <a:rPr lang="pl-PL" dirty="0" smtClean="0"/>
              <a:t>Najmniejsze:  Mokrzyca - 136 os., Bałaje 133 os.,  Budomierz – 100 os., Podlesie – 64 os. </a:t>
            </a:r>
          </a:p>
          <a:p>
            <a:pPr lvl="1"/>
            <a:r>
              <a:rPr lang="pl-PL" dirty="0" smtClean="0"/>
              <a:t>30 przysiółków</a:t>
            </a:r>
          </a:p>
          <a:p>
            <a:pPr lvl="1"/>
            <a:r>
              <a:rPr lang="pl-PL" dirty="0" smtClean="0"/>
              <a:t>3 osiedla byłego PGR-u</a:t>
            </a:r>
          </a:p>
          <a:p>
            <a:r>
              <a:rPr lang="pl-PL" altLang="pl-PL" dirty="0" smtClean="0"/>
              <a:t>Gmina </a:t>
            </a:r>
            <a:r>
              <a:rPr lang="pl-PL" altLang="pl-PL" dirty="0"/>
              <a:t>ma charakter typowo rolniczy. Użytki rolne zajmują </a:t>
            </a:r>
            <a:r>
              <a:rPr lang="pl-PL" altLang="pl-PL" dirty="0" smtClean="0"/>
              <a:t>7,2 </a:t>
            </a:r>
            <a:r>
              <a:rPr lang="pl-PL" altLang="pl-PL" dirty="0"/>
              <a:t>tyś ha tj. </a:t>
            </a:r>
            <a:r>
              <a:rPr lang="pl-PL" altLang="pl-PL" dirty="0" smtClean="0"/>
              <a:t>36 % </a:t>
            </a:r>
            <a:r>
              <a:rPr lang="pl-PL" altLang="pl-PL" dirty="0"/>
              <a:t>ogólnej powierzchni.</a:t>
            </a:r>
          </a:p>
          <a:p>
            <a:r>
              <a:rPr lang="pl-PL" altLang="pl-PL" dirty="0"/>
              <a:t>Ponad 7 tyś ha to lasy. Wskaźnik lesistości Gminy wynosi </a:t>
            </a:r>
            <a:r>
              <a:rPr lang="pl-PL" altLang="pl-PL" dirty="0" smtClean="0"/>
              <a:t>ok. 37%. </a:t>
            </a:r>
            <a:endParaRPr lang="pl-PL" altLang="pl-PL" dirty="0"/>
          </a:p>
        </p:txBody>
      </p:sp>
      <p:pic>
        <p:nvPicPr>
          <p:cNvPr id="6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933949" y="2887133"/>
            <a:ext cx="659198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Rozwój miejscowości  (sołectw) w oparciu o zidentyfikowane potrzeby mieszkańców oraz koncepcję rozwoju gminy.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327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3571" y="1392381"/>
            <a:ext cx="6589199" cy="88515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Diagnoza potrzeb: </a:t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8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Zebrania z mieszkańcami</a:t>
            </a:r>
          </a:p>
          <a:p>
            <a:r>
              <a:rPr lang="pl-PL" dirty="0" smtClean="0"/>
              <a:t>Strategia Rozwoju Gminy Lubaczów na lata 2007-2013</a:t>
            </a:r>
          </a:p>
          <a:p>
            <a:r>
              <a:rPr lang="pl-PL" dirty="0" smtClean="0"/>
              <a:t>Plany Odnowy Miejscowości </a:t>
            </a:r>
          </a:p>
        </p:txBody>
      </p:sp>
    </p:spTree>
    <p:extLst>
      <p:ext uri="{BB962C8B-B14F-4D97-AF65-F5344CB8AC3E}">
        <p14:creationId xmlns:p14="http://schemas.microsoft.com/office/powerpoint/2010/main" val="31180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689284" y="1085073"/>
            <a:ext cx="6589199" cy="548994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/>
              <a:t>Stan infrastruktury przed procesem wielofunkcyjnego rozwoju (wybrane miejscowości)</a:t>
            </a:r>
            <a:endParaRPr lang="pl-PL" sz="1800" b="1" dirty="0"/>
          </a:p>
        </p:txBody>
      </p:sp>
      <p:pic>
        <p:nvPicPr>
          <p:cNvPr id="7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964" y="4199466"/>
            <a:ext cx="2922167" cy="219308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162" y="1790157"/>
            <a:ext cx="2915356" cy="21865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162" y="4199466"/>
            <a:ext cx="2915356" cy="218651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964" y="1790157"/>
            <a:ext cx="2915356" cy="21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836" y="1790157"/>
            <a:ext cx="2915356" cy="218651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162" y="4199466"/>
            <a:ext cx="2938030" cy="219838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27" y="4199466"/>
            <a:ext cx="2976336" cy="223225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127" y="1792306"/>
            <a:ext cx="2915356" cy="2181419"/>
          </a:xfrm>
          <a:prstGeom prst="rect">
            <a:avLst/>
          </a:prstGeom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689284" y="1085073"/>
            <a:ext cx="6589199" cy="548994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/>
              <a:t>Stan infrastruktury przed procesem wielofunkcyjnego rozwoju (Basznia Dolna)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2196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05634" y="1064377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>Cel: 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9877" y="3323208"/>
            <a:ext cx="7080935" cy="3094525"/>
          </a:xfrm>
        </p:spPr>
        <p:txBody>
          <a:bodyPr>
            <a:normAutofit/>
          </a:bodyPr>
          <a:lstStyle/>
          <a:p>
            <a:r>
              <a:rPr lang="pl-PL" dirty="0" smtClean="0"/>
              <a:t>Modernizacja </a:t>
            </a:r>
            <a:r>
              <a:rPr lang="pl-PL" dirty="0"/>
              <a:t>przestrzeni </a:t>
            </a:r>
            <a:r>
              <a:rPr lang="pl-PL" dirty="0" smtClean="0"/>
              <a:t>wiejskiej</a:t>
            </a:r>
            <a:endParaRPr lang="pl-PL" dirty="0"/>
          </a:p>
          <a:p>
            <a:r>
              <a:rPr lang="pl-PL" dirty="0" smtClean="0"/>
              <a:t>Zaspokojenie potrzeb społeczno-gospodarczych</a:t>
            </a:r>
          </a:p>
          <a:p>
            <a:r>
              <a:rPr lang="pl-PL" dirty="0" smtClean="0"/>
              <a:t>Integracja </a:t>
            </a:r>
            <a:r>
              <a:rPr lang="pl-PL" dirty="0"/>
              <a:t>i aktywizacja społeczności </a:t>
            </a:r>
            <a:r>
              <a:rPr lang="pl-PL" dirty="0" smtClean="0"/>
              <a:t>wiejskich</a:t>
            </a:r>
          </a:p>
          <a:p>
            <a:r>
              <a:rPr lang="pl-PL" dirty="0" smtClean="0"/>
              <a:t>Rozwój działalności rolniczej</a:t>
            </a:r>
          </a:p>
          <a:p>
            <a:r>
              <a:rPr lang="pl-PL" dirty="0" smtClean="0"/>
              <a:t>Powstanie nowych i rozwój istniejących podmiotów gospodarczych</a:t>
            </a:r>
          </a:p>
          <a:p>
            <a:r>
              <a:rPr lang="pl-PL" dirty="0" smtClean="0"/>
              <a:t>Tworzenie nowych miejsc pracy</a:t>
            </a:r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191646" y="1943142"/>
            <a:ext cx="3076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Wielofunkcyjny rozwój </a:t>
            </a:r>
            <a:r>
              <a:rPr lang="pl-PL" b="1" dirty="0" smtClean="0"/>
              <a:t>wsi</a:t>
            </a:r>
          </a:p>
          <a:p>
            <a:endParaRPr lang="pl-PL" b="1" dirty="0"/>
          </a:p>
          <a:p>
            <a:endParaRPr lang="pl-PL" b="1" dirty="0" smtClean="0"/>
          </a:p>
          <a:p>
            <a:pPr algn="ctr"/>
            <a:r>
              <a:rPr lang="pl-PL" dirty="0" smtClean="0"/>
              <a:t>Cele szczegółowe: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05634" y="1030510"/>
            <a:ext cx="6589199" cy="74337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>Działania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4177" y="2351845"/>
            <a:ext cx="6778023" cy="2812821"/>
          </a:xfrm>
        </p:spPr>
        <p:txBody>
          <a:bodyPr>
            <a:normAutofit/>
          </a:bodyPr>
          <a:lstStyle/>
          <a:p>
            <a:r>
              <a:rPr lang="pl-PL" dirty="0" smtClean="0"/>
              <a:t>Budowa nowej i poprawa istniejącej infrastruktury technicznej </a:t>
            </a:r>
          </a:p>
          <a:p>
            <a:r>
              <a:rPr lang="pl-PL" dirty="0" smtClean="0"/>
              <a:t>Modernizacja centrów wsi (poprawa wizerunku miejscowości)</a:t>
            </a:r>
          </a:p>
          <a:p>
            <a:r>
              <a:rPr lang="pl-PL" dirty="0" smtClean="0"/>
              <a:t>Inwestycje w infrastrukturę turystyczno-rekreacyjną</a:t>
            </a:r>
          </a:p>
          <a:p>
            <a:r>
              <a:rPr lang="pl-PL" dirty="0" smtClean="0"/>
              <a:t>Aktywizacja i integracja mieszkańców</a:t>
            </a:r>
          </a:p>
          <a:p>
            <a:r>
              <a:rPr lang="pl-PL" dirty="0" smtClean="0"/>
              <a:t>Kooperacja gospodarstw rolnych i podmiotów gospodarczych</a:t>
            </a:r>
          </a:p>
        </p:txBody>
      </p:sp>
      <p:pic>
        <p:nvPicPr>
          <p:cNvPr id="10" name="Picture 4" descr="herb_podpis_beztk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651" y="217923"/>
            <a:ext cx="621082" cy="6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49" y="204381"/>
            <a:ext cx="725527" cy="724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48" y="204381"/>
            <a:ext cx="723677" cy="7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1832</TotalTime>
  <Words>569</Words>
  <Application>Microsoft Office PowerPoint</Application>
  <PresentationFormat>Pokaz na ekranie (4:3)</PresentationFormat>
  <Paragraphs>119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Franklin Gothic Book</vt:lpstr>
      <vt:lpstr>Franklin Gothic Medium</vt:lpstr>
      <vt:lpstr>Wingdings 3</vt:lpstr>
      <vt:lpstr>Smuga</vt:lpstr>
      <vt:lpstr>Prezentacja programu PowerPoint</vt:lpstr>
      <vt:lpstr>Gmina Lubaczów</vt:lpstr>
      <vt:lpstr>Gmina Lubaczów </vt:lpstr>
      <vt:lpstr>Prezentacja programu PowerPoint</vt:lpstr>
      <vt:lpstr>Diagnoza potrzeb:   </vt:lpstr>
      <vt:lpstr>Stan infrastruktury przed procesem wielofunkcyjnego rozwoju (wybrane miejscowości)</vt:lpstr>
      <vt:lpstr>Stan infrastruktury przed procesem wielofunkcyjnego rozwoju (Basznia Dolna)</vt:lpstr>
      <vt:lpstr> Cel: </vt:lpstr>
      <vt:lpstr>Działania  </vt:lpstr>
      <vt:lpstr>Instrumenty wsparcia:  </vt:lpstr>
      <vt:lpstr>Odnowa miejscowości Basznia Dolna  </vt:lpstr>
      <vt:lpstr>Odnowa miejscowości Basznia Dolna  </vt:lpstr>
      <vt:lpstr>Odnowa miejscowości Basznia Dolna  </vt:lpstr>
      <vt:lpstr>Odnowa miejscowości Basznia Dolna  </vt:lpstr>
      <vt:lpstr>Odnowa miejscowości Basznia Dolna  </vt:lpstr>
      <vt:lpstr>Kresowa Osada </vt:lpstr>
      <vt:lpstr>Wydarzenia  kulturalne w Baszni Dolnej </vt:lpstr>
      <vt:lpstr>Wydarzenia  kulturalne w Baszni Dolnej </vt:lpstr>
      <vt:lpstr>Wielofunkcyjny rozwój wsi  </vt:lpstr>
      <vt:lpstr> Plany na przyszłość  -wzmocnienie funkcji turystycznej  w oparciu o nowe inwestycje infrastrukturalne</vt:lpstr>
      <vt:lpstr> Plany na przyszłość  -wzmocnienie funkcji turystycznej  w oparciu o nowe inwestycje infrastrukturalne</vt:lpstr>
      <vt:lpstr> Plany na przyszłość  -wzmocnienie funkcji turystycznej  w oparciu o nowe inwestycje infrastrukturalne</vt:lpstr>
      <vt:lpstr>Przykłady miejscowości z gminy Lubaczów,  w których realizowany jest podobny model wielofunkcyjnego rozwoju  </vt:lpstr>
      <vt:lpstr>Przykłady miejscowości z gminy Lubaczów,  w których realizowany jest podobny model wielofunkcyjnego rozwoju  </vt:lpstr>
      <vt:lpstr>Formy aktywności w Gminie Lubaczów</vt:lpstr>
      <vt:lpstr>Gmina Lubaczów ul. Jasna 1, 37-600 Lubaczów tel. 16 632 16 84, fax. 17 717 36 55 urzad@lubaczow.com.pl      www.lubaczow.com.pl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Mach</dc:creator>
  <cp:lastModifiedBy>Tomasz Mach</cp:lastModifiedBy>
  <cp:revision>368</cp:revision>
  <cp:lastPrinted>2015-05-13T04:31:27Z</cp:lastPrinted>
  <dcterms:created xsi:type="dcterms:W3CDTF">2014-07-08T06:17:17Z</dcterms:created>
  <dcterms:modified xsi:type="dcterms:W3CDTF">2015-05-13T06:34:14Z</dcterms:modified>
</cp:coreProperties>
</file>